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352" r:id="rId2"/>
    <p:sldId id="259" r:id="rId3"/>
    <p:sldId id="369" r:id="rId4"/>
    <p:sldId id="350" r:id="rId5"/>
    <p:sldId id="354" r:id="rId6"/>
    <p:sldId id="370" r:id="rId7"/>
    <p:sldId id="331" r:id="rId8"/>
    <p:sldId id="368" r:id="rId9"/>
    <p:sldId id="309" r:id="rId10"/>
    <p:sldId id="446" r:id="rId11"/>
    <p:sldId id="440" r:id="rId12"/>
    <p:sldId id="298" r:id="rId13"/>
    <p:sldId id="445" r:id="rId14"/>
    <p:sldId id="443" r:id="rId15"/>
    <p:sldId id="444" r:id="rId16"/>
    <p:sldId id="315" r:id="rId17"/>
    <p:sldId id="320" r:id="rId18"/>
    <p:sldId id="321" r:id="rId19"/>
    <p:sldId id="447" r:id="rId20"/>
    <p:sldId id="351" r:id="rId2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75811"/>
  </p:normalViewPr>
  <p:slideViewPr>
    <p:cSldViewPr snapToGrid="0" snapToObjects="1">
      <p:cViewPr varScale="1">
        <p:scale>
          <a:sx n="104" d="100"/>
          <a:sy n="104" d="100"/>
        </p:scale>
        <p:origin x="1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6/16/21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a:t>
            </a:r>
            <a:r>
              <a:rPr lang="en-GB" sz="900" kern="1200">
                <a:solidFill>
                  <a:schemeClr val="tx1"/>
                </a:solidFill>
                <a:effectLst/>
                <a:latin typeface="+mn-lt"/>
                <a:ea typeface="+mn-ea"/>
                <a:cs typeface="+mn-cs"/>
              </a:rPr>
              <a:t>10 min</a:t>
            </a:r>
          </a:p>
          <a:p>
            <a:endParaRPr lang="en-US"/>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7</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8</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12</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16</a:t>
            </a:fld>
            <a:endParaRPr lang="en-US"/>
          </a:p>
        </p:txBody>
      </p:sp>
    </p:spTree>
    <p:extLst>
      <p:ext uri="{BB962C8B-B14F-4D97-AF65-F5344CB8AC3E}">
        <p14:creationId xmlns:p14="http://schemas.microsoft.com/office/powerpoint/2010/main" val="115752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391716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drop this</a:t>
            </a:r>
          </a:p>
        </p:txBody>
      </p:sp>
      <p:sp>
        <p:nvSpPr>
          <p:cNvPr id="4" name="Slide Number Placeholder 3"/>
          <p:cNvSpPr>
            <a:spLocks noGrp="1"/>
          </p:cNvSpPr>
          <p:nvPr>
            <p:ph type="sldNum" sz="quarter" idx="5"/>
          </p:nvPr>
        </p:nvSpPr>
        <p:spPr/>
        <p:txBody>
          <a:bodyPr/>
          <a:lstStyle/>
          <a:p>
            <a:fld id="{C734BB09-483B-4C4B-A5A4-C02A22055B01}" type="slidenum">
              <a:rPr lang="da-DK" smtClean="0"/>
              <a:pPr/>
              <a:t>20</a:t>
            </a:fld>
            <a:endParaRPr lang="da-DK" dirty="0"/>
          </a:p>
        </p:txBody>
      </p:sp>
    </p:spTree>
    <p:extLst>
      <p:ext uri="{BB962C8B-B14F-4D97-AF65-F5344CB8AC3E}">
        <p14:creationId xmlns:p14="http://schemas.microsoft.com/office/powerpoint/2010/main" val="184836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6/16/21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CA5EB4-FB39-734C-8FEB-A8A389358804}"/>
                  </a:ext>
                </a:extLst>
              </p:cNvPr>
              <p:cNvSpPr txBox="1"/>
              <p:nvPr/>
            </p:nvSpPr>
            <p:spPr>
              <a:xfrm>
                <a:off x="2066929" y="4483172"/>
                <a:ext cx="545790"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xmlns="">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2066929" y="4483172"/>
                <a:ext cx="545790" cy="300082"/>
              </a:xfrm>
              <a:prstGeom prst="rect">
                <a:avLst/>
              </a:prstGeom>
              <a:blipFill>
                <a:blip r:embed="rId5"/>
                <a:stretch>
                  <a:fillRect l="-2273" b="-24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369012" cy="300082"/>
          </a:xfrm>
          <a:prstGeom prst="rect">
            <a:avLst/>
          </a:prstGeom>
          <a:noFill/>
        </p:spPr>
        <p:txBody>
          <a:bodyPr wrap="none" rtlCol="0">
            <a:spAutoFit/>
          </a:bodyPr>
          <a:lstStyle/>
          <a:p>
            <a:r>
              <a:rPr lang="en-US" sz="1350" dirty="0">
                <a:solidFill>
                  <a:schemeClr val="dk1"/>
                </a:solidFill>
                <a:ea typeface="Cambria Math" panose="02040503050406030204" pitchFamily="18" charset="0"/>
              </a:rPr>
              <a:t>w</a:t>
            </a:r>
            <a:r>
              <a:rPr lang="en-US" sz="1350" baseline="30000" dirty="0">
                <a:solidFill>
                  <a:schemeClr val="dk1"/>
                </a:solidFill>
                <a:ea typeface="Cambria Math" panose="02040503050406030204" pitchFamily="18" charset="0"/>
              </a:rPr>
              <a:t>p</a:t>
            </a:r>
            <a:endParaRPr lang="en-US" sz="135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xmlns="">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spTree>
    <p:extLst>
      <p:ext uri="{BB962C8B-B14F-4D97-AF65-F5344CB8AC3E}">
        <p14:creationId xmlns:p14="http://schemas.microsoft.com/office/powerpoint/2010/main" val="142063956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2"/>
          <a:stretch>
            <a:fillRect/>
          </a:stretch>
        </p:blipFill>
        <p:spPr>
          <a:xfrm>
            <a:off x="2542402" y="0"/>
            <a:ext cx="5715000" cy="5715000"/>
          </a:xfrm>
          <a:prstGeom prst="rect">
            <a:avLst/>
          </a:prstGeom>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Consumption</a:t>
                </a:r>
              </a:p>
              <a:p>
                <a:pPr algn="ctr" eaLnBrk="1">
                  <a:lnSpc>
                    <a:spcPct val="93000"/>
                  </a:lnSpc>
                  <a:buClr>
                    <a:srgbClr val="000000"/>
                  </a:buClr>
                  <a:buSzPct val="45000"/>
                  <a:buFont typeface="Wingdings" charset="0"/>
                  <a:buNone/>
                  <a:defRPr/>
                </a:pPr>
                <a:r>
                  <a:rPr lang="en-AU" sz="1225" i="1" dirty="0">
                    <a:solidFill>
                      <a:schemeClr val="dk1"/>
                    </a:solidFill>
                    <a:ea typeface="Cambria Math" panose="02040503050406030204" pitchFamily="18" charset="0"/>
                  </a:rPr>
                  <a:t>Relative to maximum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m:rPr>
                          <m:sty m:val="p"/>
                        </m:rPr>
                        <a:rPr lang="en-AU" sz="1225" baseline="30000">
                          <a:solidFill>
                            <a:schemeClr val="dk1"/>
                          </a:solidFill>
                          <a:latin typeface="Cambria Math" panose="02040503050406030204" pitchFamily="18" charset="0"/>
                          <a:ea typeface="Cambria Math" panose="02040503050406030204" pitchFamily="18" charset="0"/>
                        </a:rPr>
                        <m:t>n</m:t>
                      </m:r>
                    </m:oMath>
                  </m:oMathPara>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4"/>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spTree>
    <p:extLst>
      <p:ext uri="{BB962C8B-B14F-4D97-AF65-F5344CB8AC3E}">
        <p14:creationId xmlns:p14="http://schemas.microsoft.com/office/powerpoint/2010/main" val="137486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38305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a:p>
            <a:r>
              <a:rPr lang="en-US" altLang="en-US" sz="2042" dirty="0"/>
              <a:t>Could start off with </a:t>
            </a:r>
            <a:r>
              <a:rPr lang="en-US" altLang="en-US" sz="2042" dirty="0" err="1"/>
              <a:t>Winf</a:t>
            </a:r>
            <a:r>
              <a:rPr lang="en-US" altLang="en-US" sz="2042" dirty="0"/>
              <a:t> and </a:t>
            </a:r>
            <a:r>
              <a:rPr lang="en-US" altLang="en-US" sz="2042" dirty="0" err="1"/>
              <a:t>Wmat</a:t>
            </a:r>
            <a:r>
              <a:rPr lang="en-US" altLang="en-US" sz="2042" dirty="0"/>
              <a:t> – estimates from </a:t>
            </a:r>
            <a:r>
              <a:rPr lang="en-US" altLang="en-US" sz="2042" dirty="0" err="1"/>
              <a:t>Fishbase</a:t>
            </a:r>
            <a:r>
              <a:rPr lang="en-US" altLang="en-US" sz="2042" dirty="0"/>
              <a:t> (often need to convert from length)</a:t>
            </a:r>
          </a:p>
          <a:p>
            <a:endParaRPr lang="en-US" altLang="en-US" sz="2042" dirty="0"/>
          </a:p>
          <a:p>
            <a:r>
              <a:rPr lang="en-US" altLang="en-US" sz="2042" dirty="0"/>
              <a:t>If fished system, need some information on fishing mortality rate</a:t>
            </a:r>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endParaRPr lang="en-US" sz="1875" dirty="0">
              <a:solidFill>
                <a:schemeClr val="dk1"/>
              </a:solidFill>
            </a:endParaRPr>
          </a:p>
        </p:txBody>
      </p:sp>
    </p:spTree>
    <p:extLst>
      <p:ext uri="{BB962C8B-B14F-4D97-AF65-F5344CB8AC3E}">
        <p14:creationId xmlns:p14="http://schemas.microsoft.com/office/powerpoint/2010/main" val="321571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lnSpcReduction="10000"/>
          </a:bodyPr>
          <a:lstStyle/>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5ADCCE-E588-0540-B58B-5C1C4306D8E1}"/>
              </a:ext>
            </a:extLst>
          </p:cNvPr>
          <p:cNvPicPr>
            <a:picLocks noGrp="1" noChangeAspect="1"/>
          </p:cNvPicPr>
          <p:nvPr>
            <p:ph idx="1"/>
          </p:nvPr>
        </p:nvPicPr>
        <p:blipFill>
          <a:blip r:embed="rId2"/>
          <a:stretch>
            <a:fillRect/>
          </a:stretch>
        </p:blipFill>
        <p:spPr>
          <a:xfrm>
            <a:off x="2591482" y="221683"/>
            <a:ext cx="3961036" cy="5472222"/>
          </a:xfrm>
        </p:spPr>
      </p:pic>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Tree>
    <p:extLst>
      <p:ext uri="{BB962C8B-B14F-4D97-AF65-F5344CB8AC3E}">
        <p14:creationId xmlns:p14="http://schemas.microsoft.com/office/powerpoint/2010/main" val="116388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5380-99EC-C845-87A2-4BCC13C8B107}"/>
              </a:ext>
            </a:extLst>
          </p:cNvPr>
          <p:cNvSpPr>
            <a:spLocks noGrp="1"/>
          </p:cNvSpPr>
          <p:nvPr>
            <p:ph type="title"/>
          </p:nvPr>
        </p:nvSpPr>
        <p:spPr>
          <a:xfrm>
            <a:off x="1676678" y="-105867"/>
            <a:ext cx="6413529" cy="810597"/>
          </a:xfrm>
        </p:spPr>
        <p:txBody>
          <a:bodyPr/>
          <a:lstStyle/>
          <a:p>
            <a:r>
              <a:rPr lang="en-US" sz="2667" dirty="0"/>
              <a:t>Size-spectrum models – what’s next?</a:t>
            </a:r>
          </a:p>
        </p:txBody>
      </p:sp>
      <p:sp>
        <p:nvSpPr>
          <p:cNvPr id="4" name="Footer Placeholder 3">
            <a:extLst>
              <a:ext uri="{FF2B5EF4-FFF2-40B4-BE49-F238E27FC236}">
                <a16:creationId xmlns:a16="http://schemas.microsoft.com/office/drawing/2014/main" id="{727F3761-B2A0-0245-9FBB-BC44D53BB2E4}"/>
              </a:ext>
            </a:extLst>
          </p:cNvPr>
          <p:cNvSpPr>
            <a:spLocks noGrp="1"/>
          </p:cNvSpPr>
          <p:nvPr>
            <p:ph type="ftr" sz="quarter" idx="10"/>
          </p:nvPr>
        </p:nvSpPr>
        <p:spPr>
          <a:xfrm>
            <a:off x="762000" y="5010098"/>
            <a:ext cx="0" cy="0"/>
          </a:xfrm>
        </p:spPr>
        <p:txBody>
          <a:bodyPr/>
          <a:lstStyle/>
          <a:p>
            <a:endParaRPr lang="en-GB" dirty="0"/>
          </a:p>
        </p:txBody>
      </p:sp>
      <p:sp>
        <p:nvSpPr>
          <p:cNvPr id="5" name="Slide Number Placeholder 4">
            <a:extLst>
              <a:ext uri="{FF2B5EF4-FFF2-40B4-BE49-F238E27FC236}">
                <a16:creationId xmlns:a16="http://schemas.microsoft.com/office/drawing/2014/main" id="{902E5E9E-43D0-AC42-956D-EFF463AB3E23}"/>
              </a:ext>
            </a:extLst>
          </p:cNvPr>
          <p:cNvSpPr>
            <a:spLocks noGrp="1"/>
          </p:cNvSpPr>
          <p:nvPr>
            <p:ph type="sldNum" sz="quarter" idx="11"/>
          </p:nvPr>
        </p:nvSpPr>
        <p:spPr>
          <a:xfrm>
            <a:off x="7954468" y="4701098"/>
            <a:ext cx="270410" cy="264000"/>
          </a:xfrm>
        </p:spPr>
        <p:txBody>
          <a:bodyPr/>
          <a:lstStyle/>
          <a:p>
            <a:fld id="{103EA872-A674-449B-A120-B97244F8E91D}" type="slidenum">
              <a:rPr lang="en-GB" smtClean="0"/>
              <a:pPr/>
              <a:t>20</a:t>
            </a:fld>
            <a:endParaRPr lang="en-GB" dirty="0"/>
          </a:p>
        </p:txBody>
      </p:sp>
      <p:pic>
        <p:nvPicPr>
          <p:cNvPr id="6" name="Picture 5" descr="runs/unfished.pdf">
            <a:extLst>
              <a:ext uri="{FF2B5EF4-FFF2-40B4-BE49-F238E27FC236}">
                <a16:creationId xmlns:a16="http://schemas.microsoft.com/office/drawing/2014/main" id="{EFABE1B8-D9F7-6A4C-B587-D577457D7D80}"/>
              </a:ext>
            </a:extLst>
          </p:cNvPr>
          <p:cNvPicPr/>
          <p:nvPr/>
        </p:nvPicPr>
        <p:blipFill rotWithShape="1">
          <a:blip r:embed="rId3">
            <a:extLst>
              <a:ext uri="{28A0092B-C50C-407E-A947-70E740481C1C}">
                <a14:useLocalDpi xmlns:a14="http://schemas.microsoft.com/office/drawing/2010/main" val="0"/>
              </a:ext>
            </a:extLst>
          </a:blip>
          <a:srcRect b="51739"/>
          <a:stretch/>
        </p:blipFill>
        <p:spPr bwMode="auto">
          <a:xfrm>
            <a:off x="1331640" y="794741"/>
            <a:ext cx="6300700" cy="2625713"/>
          </a:xfrm>
          <a:prstGeom prst="rect">
            <a:avLst/>
          </a:prstGeom>
          <a:noFill/>
          <a:ln>
            <a:noFill/>
          </a:ln>
        </p:spPr>
      </p:pic>
      <p:grpSp>
        <p:nvGrpSpPr>
          <p:cNvPr id="13" name="Group 12">
            <a:extLst>
              <a:ext uri="{FF2B5EF4-FFF2-40B4-BE49-F238E27FC236}">
                <a16:creationId xmlns:a16="http://schemas.microsoft.com/office/drawing/2014/main" id="{895094E9-187A-F043-AC23-B04AD51310E5}"/>
              </a:ext>
            </a:extLst>
          </p:cNvPr>
          <p:cNvGrpSpPr/>
          <p:nvPr/>
        </p:nvGrpSpPr>
        <p:grpSpPr>
          <a:xfrm>
            <a:off x="1585165" y="614721"/>
            <a:ext cx="3916939" cy="3213831"/>
            <a:chOff x="987797" y="1637548"/>
            <a:chExt cx="4700327" cy="3856596"/>
          </a:xfrm>
        </p:grpSpPr>
        <p:sp>
          <p:nvSpPr>
            <p:cNvPr id="3" name="Rectangle 2">
              <a:extLst>
                <a:ext uri="{FF2B5EF4-FFF2-40B4-BE49-F238E27FC236}">
                  <a16:creationId xmlns:a16="http://schemas.microsoft.com/office/drawing/2014/main" id="{D24058A2-1E73-C447-BF05-C93447795136}"/>
                </a:ext>
              </a:extLst>
            </p:cNvPr>
            <p:cNvSpPr/>
            <p:nvPr/>
          </p:nvSpPr>
          <p:spPr bwMode="auto">
            <a:xfrm>
              <a:off x="3527884" y="1637548"/>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7" name="Down Arrow 6">
              <a:extLst>
                <a:ext uri="{FF2B5EF4-FFF2-40B4-BE49-F238E27FC236}">
                  <a16:creationId xmlns:a16="http://schemas.microsoft.com/office/drawing/2014/main" id="{1EA498EB-00D8-C846-A17E-14F962EF955F}"/>
                </a:ext>
              </a:extLst>
            </p:cNvPr>
            <p:cNvSpPr/>
            <p:nvPr/>
          </p:nvSpPr>
          <p:spPr bwMode="auto">
            <a:xfrm rot="4072831">
              <a:off x="2939211" y="4547106"/>
              <a:ext cx="360040" cy="914641"/>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8" name="TextBox 7">
              <a:extLst>
                <a:ext uri="{FF2B5EF4-FFF2-40B4-BE49-F238E27FC236}">
                  <a16:creationId xmlns:a16="http://schemas.microsoft.com/office/drawing/2014/main" id="{F7D09EA2-47CD-6E49-B3B4-93E1810E75CB}"/>
                </a:ext>
              </a:extLst>
            </p:cNvPr>
            <p:cNvSpPr txBox="1"/>
            <p:nvPr/>
          </p:nvSpPr>
          <p:spPr>
            <a:xfrm>
              <a:off x="987797" y="4878591"/>
              <a:ext cx="2127505" cy="615553"/>
            </a:xfrm>
            <a:prstGeom prst="rect">
              <a:avLst/>
            </a:prstGeom>
            <a:noFill/>
          </p:spPr>
          <p:txBody>
            <a:bodyPr wrap="none" lIns="0" tIns="0" rIns="0" bIns="0" rtlCol="0">
              <a:spAutoFit/>
            </a:bodyPr>
            <a:lstStyle/>
            <a:p>
              <a:pPr>
                <a:spcBef>
                  <a:spcPts val="360"/>
                </a:spcBef>
              </a:pPr>
              <a:r>
                <a:rPr lang="en-US" sz="1500" dirty="0"/>
                <a:t>Theoretical work</a:t>
              </a:r>
            </a:p>
            <a:p>
              <a:pPr>
                <a:spcBef>
                  <a:spcPts val="360"/>
                </a:spcBef>
              </a:pPr>
              <a:r>
                <a:rPr lang="en-US" sz="1500" dirty="0"/>
                <a:t>Global-scale modelling</a:t>
              </a:r>
            </a:p>
          </p:txBody>
        </p:sp>
      </p:grpSp>
      <p:grpSp>
        <p:nvGrpSpPr>
          <p:cNvPr id="14" name="Group 13">
            <a:extLst>
              <a:ext uri="{FF2B5EF4-FFF2-40B4-BE49-F238E27FC236}">
                <a16:creationId xmlns:a16="http://schemas.microsoft.com/office/drawing/2014/main" id="{0A4EEC9D-A81D-4347-B46E-AD191ED264A0}"/>
              </a:ext>
            </a:extLst>
          </p:cNvPr>
          <p:cNvGrpSpPr/>
          <p:nvPr/>
        </p:nvGrpSpPr>
        <p:grpSpPr>
          <a:xfrm>
            <a:off x="4602004" y="614720"/>
            <a:ext cx="2865318" cy="3769649"/>
            <a:chOff x="4608004" y="1637547"/>
            <a:chExt cx="3438382" cy="4523578"/>
          </a:xfrm>
        </p:grpSpPr>
        <p:sp>
          <p:nvSpPr>
            <p:cNvPr id="9" name="Rectangle 8">
              <a:extLst>
                <a:ext uri="{FF2B5EF4-FFF2-40B4-BE49-F238E27FC236}">
                  <a16:creationId xmlns:a16="http://schemas.microsoft.com/office/drawing/2014/main" id="{DF714800-5FF4-884E-90D7-6AD98F71D21D}"/>
                </a:ext>
              </a:extLst>
            </p:cNvPr>
            <p:cNvSpPr/>
            <p:nvPr/>
          </p:nvSpPr>
          <p:spPr bwMode="auto">
            <a:xfrm>
              <a:off x="5886146" y="1637547"/>
              <a:ext cx="2160240" cy="3366879"/>
            </a:xfrm>
            <a:prstGeom prst="rect">
              <a:avLst/>
            </a:prstGeom>
            <a:noFill/>
            <a:ln w="47625" cap="flat" cmpd="sng" algn="ctr">
              <a:solidFill>
                <a:srgbClr val="FF0000"/>
              </a:solid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0" name="Down Arrow 9">
              <a:extLst>
                <a:ext uri="{FF2B5EF4-FFF2-40B4-BE49-F238E27FC236}">
                  <a16:creationId xmlns:a16="http://schemas.microsoft.com/office/drawing/2014/main" id="{1E800341-0B33-664C-B930-908AFC7699E5}"/>
                </a:ext>
              </a:extLst>
            </p:cNvPr>
            <p:cNvSpPr/>
            <p:nvPr/>
          </p:nvSpPr>
          <p:spPr bwMode="auto">
            <a:xfrm>
              <a:off x="6228184" y="5012865"/>
              <a:ext cx="360040" cy="543739"/>
            </a:xfrm>
            <a:prstGeom prst="down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1" name="TextBox 10">
              <a:extLst>
                <a:ext uri="{FF2B5EF4-FFF2-40B4-BE49-F238E27FC236}">
                  <a16:creationId xmlns:a16="http://schemas.microsoft.com/office/drawing/2014/main" id="{153C61DA-3613-A64B-8DDE-B9850DBBDBDC}"/>
                </a:ext>
              </a:extLst>
            </p:cNvPr>
            <p:cNvSpPr txBox="1"/>
            <p:nvPr/>
          </p:nvSpPr>
          <p:spPr>
            <a:xfrm>
              <a:off x="4608004" y="5545572"/>
              <a:ext cx="3197799" cy="615553"/>
            </a:xfrm>
            <a:prstGeom prst="rect">
              <a:avLst/>
            </a:prstGeom>
            <a:noFill/>
          </p:spPr>
          <p:txBody>
            <a:bodyPr wrap="none" lIns="0" tIns="0" rIns="0" bIns="0" rtlCol="0">
              <a:spAutoFit/>
            </a:bodyPr>
            <a:lstStyle/>
            <a:p>
              <a:pPr>
                <a:spcBef>
                  <a:spcPts val="360"/>
                </a:spcBef>
              </a:pPr>
              <a:r>
                <a:rPr lang="en-US" sz="1500" dirty="0"/>
                <a:t>Regional-scale modelling</a:t>
              </a:r>
            </a:p>
            <a:p>
              <a:pPr>
                <a:spcBef>
                  <a:spcPts val="360"/>
                </a:spcBef>
              </a:pPr>
              <a:r>
                <a:rPr lang="en-US" sz="1500" dirty="0"/>
                <a:t>Model of intermediate complexity</a:t>
              </a:r>
            </a:p>
          </p:txBody>
        </p:sp>
      </p:grpSp>
      <p:sp>
        <p:nvSpPr>
          <p:cNvPr id="12" name="Rectangle 11">
            <a:extLst>
              <a:ext uri="{FF2B5EF4-FFF2-40B4-BE49-F238E27FC236}">
                <a16:creationId xmlns:a16="http://schemas.microsoft.com/office/drawing/2014/main" id="{E6104CA4-2615-6445-9ED6-47DBCB05691D}"/>
              </a:ext>
            </a:extLst>
          </p:cNvPr>
          <p:cNvSpPr/>
          <p:nvPr/>
        </p:nvSpPr>
        <p:spPr bwMode="auto">
          <a:xfrm>
            <a:off x="1151620" y="3335133"/>
            <a:ext cx="420047" cy="265340"/>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Tree>
    <p:extLst>
      <p:ext uri="{BB962C8B-B14F-4D97-AF65-F5344CB8AC3E}">
        <p14:creationId xmlns:p14="http://schemas.microsoft.com/office/powerpoint/2010/main" val="4292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23216" y="1437094"/>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Weight</a:t>
              </a:r>
            </a:p>
          </p:txBody>
        </p:sp>
      </p:grpSp>
      <p:grpSp>
        <p:nvGrpSpPr>
          <p:cNvPr id="153" name="Group"/>
          <p:cNvGrpSpPr/>
          <p:nvPr/>
        </p:nvGrpSpPr>
        <p:grpSpPr>
          <a:xfrm>
            <a:off x="4937694" y="1206045"/>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Biomass spectrum</a:t>
              </a:r>
            </a:p>
          </p:txBody>
        </p:sp>
      </p:grpSp>
      <p:sp>
        <p:nvSpPr>
          <p:cNvPr id="154" name="Rectangle"/>
          <p:cNvSpPr/>
          <p:nvPr/>
        </p:nvSpPr>
        <p:spPr>
          <a:xfrm>
            <a:off x="2780455" y="1437094"/>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26696" y="2730893"/>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13258" y="2033964"/>
            <a:ext cx="1189749"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Numbers/weight</a:t>
            </a:r>
          </a:p>
        </p:txBody>
      </p:sp>
      <p:sp>
        <p:nvSpPr>
          <p:cNvPr id="157" name="Number spectrum"/>
          <p:cNvSpPr txBox="1"/>
          <p:nvPr/>
        </p:nvSpPr>
        <p:spPr>
          <a:xfrm>
            <a:off x="3065371" y="1206046"/>
            <a:ext cx="1285608"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Number spectrum</a:t>
            </a:r>
          </a:p>
        </p:txBody>
      </p:sp>
      <p:grpSp>
        <p:nvGrpSpPr>
          <p:cNvPr id="160" name="Group"/>
          <p:cNvGrpSpPr/>
          <p:nvPr/>
        </p:nvGrpSpPr>
        <p:grpSpPr>
          <a:xfrm>
            <a:off x="1907607" y="795682"/>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Divide by size range</a:t>
              </a:r>
            </a:p>
          </p:txBody>
        </p:sp>
      </p:grpSp>
      <p:grpSp>
        <p:nvGrpSpPr>
          <p:cNvPr id="163" name="Group"/>
          <p:cNvGrpSpPr/>
          <p:nvPr/>
        </p:nvGrpSpPr>
        <p:grpSpPr>
          <a:xfrm>
            <a:off x="4091509" y="795682"/>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Multiply by weight</a:t>
              </a:r>
            </a:p>
          </p:txBody>
        </p:sp>
      </p:grpSp>
      <p:grpSp>
        <p:nvGrpSpPr>
          <p:cNvPr id="166" name="Group"/>
          <p:cNvGrpSpPr/>
          <p:nvPr/>
        </p:nvGrpSpPr>
        <p:grpSpPr>
          <a:xfrm>
            <a:off x="4178083" y="3083715"/>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sz="1351"/>
                <a:t>Divide by weight</a:t>
              </a:r>
            </a:p>
          </p:txBody>
        </p:sp>
      </p:grpSp>
      <p:sp>
        <p:nvSpPr>
          <p:cNvPr id="167" name="Shape"/>
          <p:cNvSpPr/>
          <p:nvPr/>
        </p:nvSpPr>
        <p:spPr>
          <a:xfrm>
            <a:off x="3440998" y="2018821"/>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72545" y="1807112"/>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66730" y="1206046"/>
            <a:ext cx="720647" cy="207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1351"/>
              <a:t>Histogram</a:t>
            </a:r>
          </a:p>
        </p:txBody>
      </p:sp>
      <p:grpSp>
        <p:nvGrpSpPr>
          <p:cNvPr id="177" name="Group"/>
          <p:cNvGrpSpPr/>
          <p:nvPr/>
        </p:nvGrpSpPr>
        <p:grpSpPr>
          <a:xfrm>
            <a:off x="1395841" y="2628303"/>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0" cy="953494"/>
            <a:chOff x="0" y="0"/>
            <a:chExt cx="2774904"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635911" y="480497"/>
              <a:ext cx="704319"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12061" y="30529"/>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r>
                <a:rPr lang="da-DK" sz="1351" dirty="0" err="1"/>
                <a:t>Recruitment</a:t>
              </a:r>
              <a:r>
                <a:rPr lang="da-DK" sz="1351" dirty="0"/>
                <a:t>:</a:t>
              </a:r>
              <a:endParaRPr sz="1351" dirty="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871348" y="-16540"/>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Fishing on a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1442</TotalTime>
  <Words>1083</Words>
  <Application>Microsoft Macintosh PowerPoint</Application>
  <PresentationFormat>On-screen Show (16:10)</PresentationFormat>
  <Paragraphs>252</Paragraphs>
  <Slides>20</Slides>
  <Notes>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Size-spectrum models – 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Julia Blanchard</cp:lastModifiedBy>
  <cp:revision>38</cp:revision>
  <dcterms:created xsi:type="dcterms:W3CDTF">2021-06-07T17:37:15Z</dcterms:created>
  <dcterms:modified xsi:type="dcterms:W3CDTF">2021-06-15T23:50:06Z</dcterms:modified>
</cp:coreProperties>
</file>